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7" r:id="rId3"/>
    <p:sldId id="272" r:id="rId4"/>
    <p:sldId id="275" r:id="rId5"/>
    <p:sldId id="273" r:id="rId6"/>
    <p:sldId id="27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FF"/>
    <a:srgbClr val="FF66FF"/>
    <a:srgbClr val="0000AC"/>
    <a:srgbClr val="0033CC"/>
    <a:srgbClr val="000099"/>
    <a:srgbClr val="0033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58" autoAdjust="0"/>
    <p:restoredTop sz="88338" autoAdjust="0"/>
  </p:normalViewPr>
  <p:slideViewPr>
    <p:cSldViewPr snapToGrid="0">
      <p:cViewPr varScale="1">
        <p:scale>
          <a:sx n="99" d="100"/>
          <a:sy n="99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A1DE6-6C0B-4D3F-B172-68080C5072D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35D19-F7B1-465A-8A0D-B4A5A880F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9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D35D19-F7B1-465A-8A0D-B4A5A880FA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3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0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8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5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6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7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2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7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6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9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F5F6A-8900-4088-8947-933130A80083}" type="datetimeFigureOut">
              <a:rPr lang="en-US" smtClean="0"/>
              <a:t>5/19/19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6FE9C-007E-4F5E-A3FA-52744FB62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393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18" y="622436"/>
            <a:ext cx="11194473" cy="120539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 disentangling causes for the substantial increase of CO</a:t>
            </a:r>
            <a:r>
              <a:rPr lang="en-US" sz="3600" baseline="-25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seasonal cycle amplitude in the Arctic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778" y="2418078"/>
            <a:ext cx="10648313" cy="13968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PI: Lei Hu (NOAA/CIRES) 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Co-PIs &amp; Co-Is: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Arlyn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Andrews (NOAA), Steve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Montzka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(NOAA), Kathryn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McKain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(NOAA/CIRES), John Miller (NOAA), John Henderson (AER)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08466" y="3929690"/>
            <a:ext cx="10248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Collaborators:  Scott Denning (CSU), Ian Baker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(CSU), Jim Abshire</a:t>
            </a:r>
            <a:r>
              <a:rPr lang="en-US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(NASA/GSFC)</a:t>
            </a:r>
            <a:endParaRPr lang="en-US" sz="2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249" y="6081225"/>
            <a:ext cx="6325846" cy="646331"/>
          </a:xfrm>
          <a:prstGeom prst="rect">
            <a:avLst/>
          </a:prstGeom>
          <a:noFill/>
          <a:ln>
            <a:solidFill>
              <a:srgbClr val="66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FFFF"/>
                </a:solidFill>
              </a:rPr>
              <a:t>Questions to lei.hu@noaa.gov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379" y="5842848"/>
            <a:ext cx="2613327" cy="967026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4BE1E54-2A11-234B-99BC-3E8839BE5824}"/>
              </a:ext>
            </a:extLst>
          </p:cNvPr>
          <p:cNvSpPr txBox="1"/>
          <p:nvPr/>
        </p:nvSpPr>
        <p:spPr>
          <a:xfrm>
            <a:off x="1126968" y="4721414"/>
            <a:ext cx="10110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  <a:cs typeface="Arial" panose="020B0604020202020204" pitchFamily="34" charset="0"/>
              </a:rPr>
              <a:t>Thanks to </a:t>
            </a:r>
            <a:r>
              <a:rPr lang="en-US" sz="2400" dirty="0" err="1">
                <a:solidFill>
                  <a:srgbClr val="FFC000"/>
                </a:solidFill>
                <a:cs typeface="Arial" panose="020B0604020202020204" pitchFamily="34" charset="0"/>
              </a:rPr>
              <a:t>Colm</a:t>
            </a:r>
            <a:r>
              <a:rPr lang="en-US" sz="2400" dirty="0">
                <a:solidFill>
                  <a:srgbClr val="FFC000"/>
                </a:solidFill>
                <a:cs typeface="Arial" panose="020B0604020202020204" pitchFamily="34" charset="0"/>
              </a:rPr>
              <a:t> Sweeney for helping with the development of this proposal and facilitating  our interaction with other </a:t>
            </a:r>
            <a:r>
              <a:rPr lang="en-US" sz="2400" dirty="0" err="1">
                <a:solidFill>
                  <a:srgbClr val="FFC000"/>
                </a:solidFill>
                <a:cs typeface="Arial" panose="020B0604020202020204" pitchFamily="34" charset="0"/>
              </a:rPr>
              <a:t>ABoVE</a:t>
            </a:r>
            <a:r>
              <a:rPr lang="en-US" sz="2400" dirty="0">
                <a:solidFill>
                  <a:srgbClr val="FFC000"/>
                </a:solidFill>
                <a:cs typeface="Arial" panose="020B0604020202020204" pitchFamily="34" charset="0"/>
              </a:rPr>
              <a:t> projects.</a:t>
            </a:r>
          </a:p>
        </p:txBody>
      </p:sp>
    </p:spTree>
    <p:extLst>
      <p:ext uri="{BB962C8B-B14F-4D97-AF65-F5344CB8AC3E}">
        <p14:creationId xmlns:p14="http://schemas.microsoft.com/office/powerpoint/2010/main" val="390389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755466"/>
            <a:ext cx="8482263" cy="42487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30316" y="2548429"/>
            <a:ext cx="205339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1972 – 1974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2015 - 2017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161712"/>
            <a:ext cx="684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CO</a:t>
            </a:r>
            <a:r>
              <a:rPr lang="en-US" sz="2400" baseline="-250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Seasonal Cycle Amplitude (SCA)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005" y="1736099"/>
            <a:ext cx="8023884" cy="5081793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8117683" y="2326105"/>
            <a:ext cx="1604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Possible causes?</a:t>
            </a:r>
          </a:p>
        </p:txBody>
      </p:sp>
    </p:spTree>
    <p:extLst>
      <p:ext uri="{BB962C8B-B14F-4D97-AF65-F5344CB8AC3E}">
        <p14:creationId xmlns:p14="http://schemas.microsoft.com/office/powerpoint/2010/main" val="301053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77821" y="2143037"/>
            <a:ext cx="6848272" cy="2536737"/>
          </a:xfrm>
          <a:prstGeom prst="rect">
            <a:avLst/>
          </a:prstGeom>
          <a:solidFill>
            <a:srgbClr val="FFFF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89906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Goal and Scientific Objectives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012" y="1170131"/>
            <a:ext cx="11443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Disentangle potential causes that resulted in enhanced CO</a:t>
            </a:r>
            <a:r>
              <a:rPr lang="en-US" sz="2400" baseline="-250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SCA in northern high latitudes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395DB4-2AD1-4C4E-9B7B-7D333176969A}"/>
              </a:ext>
            </a:extLst>
          </p:cNvPr>
          <p:cNvSpPr/>
          <p:nvPr/>
        </p:nvSpPr>
        <p:spPr>
          <a:xfrm>
            <a:off x="363889" y="2205476"/>
            <a:ext cx="6427734" cy="10499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Separating and quantifying contributions of </a:t>
            </a:r>
            <a:r>
              <a:rPr lang="en-US" sz="2400" b="1" dirty="0">
                <a:solidFill>
                  <a:srgbClr val="FFFF00"/>
                </a:solidFill>
              </a:rPr>
              <a:t>GPP</a:t>
            </a:r>
            <a:r>
              <a:rPr lang="en-US" sz="2400" dirty="0"/>
              <a:t> and </a:t>
            </a:r>
            <a:r>
              <a:rPr lang="en-US" sz="2800" b="1" dirty="0">
                <a:solidFill>
                  <a:srgbClr val="FFFF00"/>
                </a:solidFill>
              </a:rPr>
              <a:t>respiration</a:t>
            </a:r>
            <a:r>
              <a:rPr lang="en-US" sz="2400" dirty="0"/>
              <a:t> from the Arctic ecosystems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96729463-8967-7D40-BF7F-C482B93EB317}"/>
              </a:ext>
            </a:extLst>
          </p:cNvPr>
          <p:cNvSpPr/>
          <p:nvPr/>
        </p:nvSpPr>
        <p:spPr>
          <a:xfrm>
            <a:off x="211635" y="3304205"/>
            <a:ext cx="2576535" cy="7678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dirty="0" err="1">
                <a:solidFill>
                  <a:srgbClr val="FF0000"/>
                </a:solidFill>
              </a:rPr>
              <a:t>ABoVE</a:t>
            </a:r>
            <a:r>
              <a:rPr lang="en-US" sz="2400" dirty="0">
                <a:solidFill>
                  <a:srgbClr val="FF0000"/>
                </a:solidFill>
              </a:rPr>
              <a:t> region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2015 - 2019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AC7AA61-0177-3D46-A79A-56887C820243}"/>
              </a:ext>
            </a:extLst>
          </p:cNvPr>
          <p:cNvSpPr/>
          <p:nvPr/>
        </p:nvSpPr>
        <p:spPr>
          <a:xfrm>
            <a:off x="3175075" y="3329710"/>
            <a:ext cx="1221828" cy="7292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Polar-VPRM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A653B3-E50B-5E4F-AF00-183447DB9D6D}"/>
              </a:ext>
            </a:extLst>
          </p:cNvPr>
          <p:cNvSpPr/>
          <p:nvPr/>
        </p:nvSpPr>
        <p:spPr>
          <a:xfrm>
            <a:off x="6447202" y="5190566"/>
            <a:ext cx="5497147" cy="11552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Separating and quantifying contributions of </a:t>
            </a:r>
            <a:r>
              <a:rPr lang="en-US" sz="2800" b="1" dirty="0">
                <a:solidFill>
                  <a:srgbClr val="FFFF00"/>
                </a:solidFill>
              </a:rPr>
              <a:t>mid-latitude</a:t>
            </a:r>
            <a:r>
              <a:rPr lang="en-US" sz="2400" dirty="0"/>
              <a:t> </a:t>
            </a:r>
            <a:r>
              <a:rPr lang="en-US" sz="2400" dirty="0" err="1"/>
              <a:t>v.s</a:t>
            </a:r>
            <a:r>
              <a:rPr lang="en-US" sz="2400" dirty="0"/>
              <a:t>. </a:t>
            </a:r>
            <a:r>
              <a:rPr lang="en-US" sz="2800" b="1" dirty="0">
                <a:solidFill>
                  <a:srgbClr val="FFFF00"/>
                </a:solidFill>
              </a:rPr>
              <a:t>high-latitude </a:t>
            </a:r>
            <a:r>
              <a:rPr lang="en-US" sz="2400" dirty="0"/>
              <a:t>fluxes to the enhanced SCA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8359" y="4033443"/>
            <a:ext cx="2139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CO</a:t>
            </a:r>
            <a:r>
              <a:rPr lang="en-US" baseline="-25000" dirty="0"/>
              <a:t>2</a:t>
            </a:r>
            <a:r>
              <a:rPr lang="en-US" dirty="0"/>
              <a:t> and COS,</a:t>
            </a:r>
          </a:p>
          <a:p>
            <a:r>
              <a:rPr lang="en-US" dirty="0"/>
              <a:t>satellite products</a:t>
            </a:r>
          </a:p>
        </p:txBody>
      </p:sp>
      <p:cxnSp>
        <p:nvCxnSpPr>
          <p:cNvPr id="8" name="Straight Arrow Connector 7"/>
          <p:cNvCxnSpPr>
            <a:stCxn id="3" idx="3"/>
            <a:endCxn id="9" idx="1"/>
          </p:cNvCxnSpPr>
          <p:nvPr/>
        </p:nvCxnSpPr>
        <p:spPr>
          <a:xfrm>
            <a:off x="2788170" y="3688124"/>
            <a:ext cx="386905" cy="620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4AC7AA61-0177-3D46-A79A-56887C820243}"/>
              </a:ext>
            </a:extLst>
          </p:cNvPr>
          <p:cNvSpPr/>
          <p:nvPr/>
        </p:nvSpPr>
        <p:spPr>
          <a:xfrm>
            <a:off x="4788750" y="3323505"/>
            <a:ext cx="1906102" cy="72923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pan-Arctic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2000 onward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19173" y="3684882"/>
            <a:ext cx="386905" cy="620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8" idx="2"/>
            <a:endCxn id="12" idx="1"/>
          </p:cNvCxnSpPr>
          <p:nvPr/>
        </p:nvCxnSpPr>
        <p:spPr>
          <a:xfrm rot="16200000" flipH="1">
            <a:off x="4430372" y="3751358"/>
            <a:ext cx="1088414" cy="2945245"/>
          </a:xfrm>
          <a:prstGeom prst="bentConnector2">
            <a:avLst/>
          </a:prstGeom>
          <a:ln w="635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21134" y="6391158"/>
            <a:ext cx="2139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</a:t>
            </a:r>
            <a:r>
              <a:rPr lang="en-US" dirty="0" err="1"/>
              <a:t>CarbonTracker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6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  <p:bldP spid="3" grpId="0" animBg="1"/>
      <p:bldP spid="9" grpId="0" animBg="1"/>
      <p:bldP spid="12" grpId="0" animBg="1"/>
      <p:bldP spid="5" grpId="0"/>
      <p:bldP spid="14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915"/>
            <a:ext cx="10515600" cy="82199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Uniqueness of Our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054" y="1155033"/>
            <a:ext cx="11213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use CO</a:t>
            </a:r>
            <a:r>
              <a:rPr lang="en-US" sz="2400" baseline="-250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COS to partition GPP and respiration from NEE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1106903" y="2294018"/>
                <a:ext cx="7443537" cy="10273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𝐺𝑃𝑃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𝐶𝑂𝑆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𝐿𝑈𝑅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𝐶𝑂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𝐶𝑂𝑆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06903" y="2294018"/>
                <a:ext cx="7443537" cy="10273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reeform 11"/>
          <p:cNvSpPr/>
          <p:nvPr/>
        </p:nvSpPr>
        <p:spPr>
          <a:xfrm>
            <a:off x="2050751" y="2052108"/>
            <a:ext cx="2931080" cy="1477152"/>
          </a:xfrm>
          <a:custGeom>
            <a:avLst/>
            <a:gdLst>
              <a:gd name="connsiteX0" fmla="*/ 66809 w 2931080"/>
              <a:gd name="connsiteY0" fmla="*/ 867552 h 1477152"/>
              <a:gd name="connsiteX1" fmla="*/ 34725 w 2931080"/>
              <a:gd name="connsiteY1" fmla="*/ 1044015 h 1477152"/>
              <a:gd name="connsiteX2" fmla="*/ 18683 w 2931080"/>
              <a:gd name="connsiteY2" fmla="*/ 1092141 h 1477152"/>
              <a:gd name="connsiteX3" fmla="*/ 18683 w 2931080"/>
              <a:gd name="connsiteY3" fmla="*/ 1364857 h 1477152"/>
              <a:gd name="connsiteX4" fmla="*/ 50767 w 2931080"/>
              <a:gd name="connsiteY4" fmla="*/ 1429026 h 1477152"/>
              <a:gd name="connsiteX5" fmla="*/ 147020 w 2931080"/>
              <a:gd name="connsiteY5" fmla="*/ 1461110 h 1477152"/>
              <a:gd name="connsiteX6" fmla="*/ 195146 w 2931080"/>
              <a:gd name="connsiteY6" fmla="*/ 1477152 h 1477152"/>
              <a:gd name="connsiteX7" fmla="*/ 2777925 w 2931080"/>
              <a:gd name="connsiteY7" fmla="*/ 1461110 h 1477152"/>
              <a:gd name="connsiteX8" fmla="*/ 2793967 w 2931080"/>
              <a:gd name="connsiteY8" fmla="*/ 1412983 h 1477152"/>
              <a:gd name="connsiteX9" fmla="*/ 2826051 w 2931080"/>
              <a:gd name="connsiteY9" fmla="*/ 1348815 h 1477152"/>
              <a:gd name="connsiteX10" fmla="*/ 2906262 w 2931080"/>
              <a:gd name="connsiteY10" fmla="*/ 1252562 h 1477152"/>
              <a:gd name="connsiteX11" fmla="*/ 2906262 w 2931080"/>
              <a:gd name="connsiteY11" fmla="*/ 851510 h 1477152"/>
              <a:gd name="connsiteX12" fmla="*/ 2858135 w 2931080"/>
              <a:gd name="connsiteY12" fmla="*/ 659005 h 1477152"/>
              <a:gd name="connsiteX13" fmla="*/ 2745841 w 2931080"/>
              <a:gd name="connsiteY13" fmla="*/ 514626 h 1477152"/>
              <a:gd name="connsiteX14" fmla="*/ 2665630 w 2931080"/>
              <a:gd name="connsiteY14" fmla="*/ 434415 h 1477152"/>
              <a:gd name="connsiteX15" fmla="*/ 2617504 w 2931080"/>
              <a:gd name="connsiteY15" fmla="*/ 402331 h 1477152"/>
              <a:gd name="connsiteX16" fmla="*/ 2553335 w 2931080"/>
              <a:gd name="connsiteY16" fmla="*/ 322120 h 1477152"/>
              <a:gd name="connsiteX17" fmla="*/ 2521251 w 2931080"/>
              <a:gd name="connsiteY17" fmla="*/ 273994 h 1477152"/>
              <a:gd name="connsiteX18" fmla="*/ 2424999 w 2931080"/>
              <a:gd name="connsiteY18" fmla="*/ 225868 h 1477152"/>
              <a:gd name="connsiteX19" fmla="*/ 2344788 w 2931080"/>
              <a:gd name="connsiteY19" fmla="*/ 177741 h 1477152"/>
              <a:gd name="connsiteX20" fmla="*/ 2280620 w 2931080"/>
              <a:gd name="connsiteY20" fmla="*/ 129615 h 1477152"/>
              <a:gd name="connsiteX21" fmla="*/ 2136241 w 2931080"/>
              <a:gd name="connsiteY21" fmla="*/ 97531 h 1477152"/>
              <a:gd name="connsiteX22" fmla="*/ 2072072 w 2931080"/>
              <a:gd name="connsiteY22" fmla="*/ 81489 h 1477152"/>
              <a:gd name="connsiteX23" fmla="*/ 2023946 w 2931080"/>
              <a:gd name="connsiteY23" fmla="*/ 65447 h 1477152"/>
              <a:gd name="connsiteX24" fmla="*/ 1911651 w 2931080"/>
              <a:gd name="connsiteY24" fmla="*/ 49405 h 1477152"/>
              <a:gd name="connsiteX25" fmla="*/ 1735188 w 2931080"/>
              <a:gd name="connsiteY25" fmla="*/ 17320 h 1477152"/>
              <a:gd name="connsiteX26" fmla="*/ 1671020 w 2931080"/>
              <a:gd name="connsiteY26" fmla="*/ 1278 h 1477152"/>
              <a:gd name="connsiteX27" fmla="*/ 1109546 w 2931080"/>
              <a:gd name="connsiteY27" fmla="*/ 33362 h 1477152"/>
              <a:gd name="connsiteX28" fmla="*/ 1061420 w 2931080"/>
              <a:gd name="connsiteY28" fmla="*/ 49405 h 1477152"/>
              <a:gd name="connsiteX29" fmla="*/ 997251 w 2931080"/>
              <a:gd name="connsiteY29" fmla="*/ 81489 h 1477152"/>
              <a:gd name="connsiteX30" fmla="*/ 965167 w 2931080"/>
              <a:gd name="connsiteY30" fmla="*/ 578794 h 1477152"/>
              <a:gd name="connsiteX31" fmla="*/ 917041 w 2931080"/>
              <a:gd name="connsiteY31" fmla="*/ 675047 h 1477152"/>
              <a:gd name="connsiteX32" fmla="*/ 884956 w 2931080"/>
              <a:gd name="connsiteY32" fmla="*/ 723173 h 1477152"/>
              <a:gd name="connsiteX33" fmla="*/ 820788 w 2931080"/>
              <a:gd name="connsiteY33" fmla="*/ 739215 h 1477152"/>
              <a:gd name="connsiteX34" fmla="*/ 724535 w 2931080"/>
              <a:gd name="connsiteY34" fmla="*/ 771299 h 1477152"/>
              <a:gd name="connsiteX35" fmla="*/ 676409 w 2931080"/>
              <a:gd name="connsiteY35" fmla="*/ 787341 h 1477152"/>
              <a:gd name="connsiteX36" fmla="*/ 612241 w 2931080"/>
              <a:gd name="connsiteY36" fmla="*/ 803383 h 1477152"/>
              <a:gd name="connsiteX37" fmla="*/ 532030 w 2931080"/>
              <a:gd name="connsiteY37" fmla="*/ 819426 h 1477152"/>
              <a:gd name="connsiteX38" fmla="*/ 66809 w 2931080"/>
              <a:gd name="connsiteY38" fmla="*/ 867552 h 147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931080" h="1477152">
                <a:moveTo>
                  <a:pt x="66809" y="867552"/>
                </a:moveTo>
                <a:cubicBezTo>
                  <a:pt x="-16075" y="904983"/>
                  <a:pt x="45936" y="999172"/>
                  <a:pt x="34725" y="1044015"/>
                </a:cubicBezTo>
                <a:cubicBezTo>
                  <a:pt x="30624" y="1060420"/>
                  <a:pt x="24030" y="1076099"/>
                  <a:pt x="18683" y="1092141"/>
                </a:cubicBezTo>
                <a:cubicBezTo>
                  <a:pt x="-1366" y="1212433"/>
                  <a:pt x="-10660" y="1218140"/>
                  <a:pt x="18683" y="1364857"/>
                </a:cubicBezTo>
                <a:cubicBezTo>
                  <a:pt x="23373" y="1388307"/>
                  <a:pt x="31636" y="1414677"/>
                  <a:pt x="50767" y="1429026"/>
                </a:cubicBezTo>
                <a:cubicBezTo>
                  <a:pt x="77823" y="1449318"/>
                  <a:pt x="114936" y="1450415"/>
                  <a:pt x="147020" y="1461110"/>
                </a:cubicBezTo>
                <a:lnTo>
                  <a:pt x="195146" y="1477152"/>
                </a:lnTo>
                <a:lnTo>
                  <a:pt x="2777925" y="1461110"/>
                </a:lnTo>
                <a:cubicBezTo>
                  <a:pt x="2794830" y="1460693"/>
                  <a:pt x="2787306" y="1428526"/>
                  <a:pt x="2793967" y="1412983"/>
                </a:cubicBezTo>
                <a:cubicBezTo>
                  <a:pt x="2803387" y="1391003"/>
                  <a:pt x="2812337" y="1368406"/>
                  <a:pt x="2826051" y="1348815"/>
                </a:cubicBezTo>
                <a:cubicBezTo>
                  <a:pt x="2850001" y="1314600"/>
                  <a:pt x="2879525" y="1284646"/>
                  <a:pt x="2906262" y="1252562"/>
                </a:cubicBezTo>
                <a:cubicBezTo>
                  <a:pt x="2948512" y="1083563"/>
                  <a:pt x="2928750" y="1188828"/>
                  <a:pt x="2906262" y="851510"/>
                </a:cubicBezTo>
                <a:cubicBezTo>
                  <a:pt x="2896167" y="700082"/>
                  <a:pt x="2913865" y="742597"/>
                  <a:pt x="2858135" y="659005"/>
                </a:cubicBezTo>
                <a:cubicBezTo>
                  <a:pt x="2827745" y="567833"/>
                  <a:pt x="2854050" y="622835"/>
                  <a:pt x="2745841" y="514626"/>
                </a:cubicBezTo>
                <a:lnTo>
                  <a:pt x="2665630" y="434415"/>
                </a:lnTo>
                <a:cubicBezTo>
                  <a:pt x="2649588" y="423720"/>
                  <a:pt x="2631137" y="415964"/>
                  <a:pt x="2617504" y="402331"/>
                </a:cubicBezTo>
                <a:cubicBezTo>
                  <a:pt x="2593293" y="378120"/>
                  <a:pt x="2573879" y="349512"/>
                  <a:pt x="2553335" y="322120"/>
                </a:cubicBezTo>
                <a:cubicBezTo>
                  <a:pt x="2541767" y="306696"/>
                  <a:pt x="2534884" y="287627"/>
                  <a:pt x="2521251" y="273994"/>
                </a:cubicBezTo>
                <a:cubicBezTo>
                  <a:pt x="2490153" y="242896"/>
                  <a:pt x="2464141" y="238915"/>
                  <a:pt x="2424999" y="225868"/>
                </a:cubicBezTo>
                <a:cubicBezTo>
                  <a:pt x="2349912" y="150781"/>
                  <a:pt x="2441971" y="233274"/>
                  <a:pt x="2344788" y="177741"/>
                </a:cubicBezTo>
                <a:cubicBezTo>
                  <a:pt x="2321574" y="164476"/>
                  <a:pt x="2304534" y="141572"/>
                  <a:pt x="2280620" y="129615"/>
                </a:cubicBezTo>
                <a:cubicBezTo>
                  <a:pt x="2264972" y="121791"/>
                  <a:pt x="2145354" y="99556"/>
                  <a:pt x="2136241" y="97531"/>
                </a:cubicBezTo>
                <a:cubicBezTo>
                  <a:pt x="2114718" y="92748"/>
                  <a:pt x="2093272" y="87546"/>
                  <a:pt x="2072072" y="81489"/>
                </a:cubicBezTo>
                <a:cubicBezTo>
                  <a:pt x="2055813" y="76844"/>
                  <a:pt x="2040527" y="68763"/>
                  <a:pt x="2023946" y="65447"/>
                </a:cubicBezTo>
                <a:cubicBezTo>
                  <a:pt x="1986869" y="58032"/>
                  <a:pt x="1949083" y="54752"/>
                  <a:pt x="1911651" y="49405"/>
                </a:cubicBezTo>
                <a:cubicBezTo>
                  <a:pt x="1808398" y="14985"/>
                  <a:pt x="1916579" y="47552"/>
                  <a:pt x="1735188" y="17320"/>
                </a:cubicBezTo>
                <a:cubicBezTo>
                  <a:pt x="1713440" y="13695"/>
                  <a:pt x="1692409" y="6625"/>
                  <a:pt x="1671020" y="1278"/>
                </a:cubicBezTo>
                <a:cubicBezTo>
                  <a:pt x="1390304" y="10333"/>
                  <a:pt x="1302896" y="-21882"/>
                  <a:pt x="1109546" y="33362"/>
                </a:cubicBezTo>
                <a:cubicBezTo>
                  <a:pt x="1093287" y="38008"/>
                  <a:pt x="1076963" y="42744"/>
                  <a:pt x="1061420" y="49405"/>
                </a:cubicBezTo>
                <a:cubicBezTo>
                  <a:pt x="1039439" y="58825"/>
                  <a:pt x="1018641" y="70794"/>
                  <a:pt x="997251" y="81489"/>
                </a:cubicBezTo>
                <a:cubicBezTo>
                  <a:pt x="954006" y="340960"/>
                  <a:pt x="1003931" y="16706"/>
                  <a:pt x="965167" y="578794"/>
                </a:cubicBezTo>
                <a:cubicBezTo>
                  <a:pt x="959765" y="657121"/>
                  <a:pt x="954899" y="627725"/>
                  <a:pt x="917041" y="675047"/>
                </a:cubicBezTo>
                <a:cubicBezTo>
                  <a:pt x="904997" y="690102"/>
                  <a:pt x="900998" y="712478"/>
                  <a:pt x="884956" y="723173"/>
                </a:cubicBezTo>
                <a:cubicBezTo>
                  <a:pt x="866611" y="735403"/>
                  <a:pt x="841906" y="732880"/>
                  <a:pt x="820788" y="739215"/>
                </a:cubicBezTo>
                <a:cubicBezTo>
                  <a:pt x="788394" y="748933"/>
                  <a:pt x="756619" y="760604"/>
                  <a:pt x="724535" y="771299"/>
                </a:cubicBezTo>
                <a:cubicBezTo>
                  <a:pt x="708493" y="776646"/>
                  <a:pt x="692814" y="783240"/>
                  <a:pt x="676409" y="787341"/>
                </a:cubicBezTo>
                <a:cubicBezTo>
                  <a:pt x="655020" y="792688"/>
                  <a:pt x="633764" y="798600"/>
                  <a:pt x="612241" y="803383"/>
                </a:cubicBezTo>
                <a:cubicBezTo>
                  <a:pt x="585624" y="809298"/>
                  <a:pt x="559243" y="817725"/>
                  <a:pt x="532030" y="819426"/>
                </a:cubicBezTo>
                <a:cubicBezTo>
                  <a:pt x="387833" y="828438"/>
                  <a:pt x="149693" y="830121"/>
                  <a:pt x="66809" y="867552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94" y="2180445"/>
            <a:ext cx="7029006" cy="3514503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endCxn id="13" idx="1"/>
          </p:cNvCxnSpPr>
          <p:nvPr/>
        </p:nvCxnSpPr>
        <p:spPr>
          <a:xfrm>
            <a:off x="3516291" y="3529260"/>
            <a:ext cx="1646703" cy="4084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45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915"/>
            <a:ext cx="10515600" cy="82199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Uniqueness of Our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054" y="1155033"/>
            <a:ext cx="11213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use the most abundant observational datasets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3348" y="1658206"/>
            <a:ext cx="8229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 Atmospheric CO</a:t>
            </a:r>
            <a:r>
              <a:rPr lang="en-US" sz="2000" baseline="-25000" dirty="0"/>
              <a:t>2</a:t>
            </a:r>
            <a:r>
              <a:rPr lang="en-US" sz="2000" dirty="0"/>
              <a:t> and COS data from flasks, in situ, and satellites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6695" y="1980414"/>
            <a:ext cx="29998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Flask + In situ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ArcticCAP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ATom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NOAA GGRN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83306" y="200094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Remote sensing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ASCENDS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OCO-2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622" y="3922563"/>
            <a:ext cx="3881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 Satellite land-data products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10415" y="5757751"/>
            <a:ext cx="3705725" cy="830997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 Flask sampling (campaign,</a:t>
            </a:r>
            <a:r>
              <a:rPr lang="en-US" dirty="0">
                <a:solidFill>
                  <a:srgbClr val="66FFFF"/>
                </a:solidFill>
              </a:rPr>
              <a:t> long-term</a:t>
            </a:r>
            <a:r>
              <a:rPr lang="en-US" dirty="0">
                <a:solidFill>
                  <a:srgbClr val="FFFF00"/>
                </a:solidFill>
              </a:rPr>
              <a:t>)</a:t>
            </a:r>
            <a:r>
              <a:rPr lang="en-US" dirty="0">
                <a:solidFill>
                  <a:srgbClr val="66FFFF"/>
                </a:solidFill>
              </a:rPr>
              <a:t> </a:t>
            </a:r>
          </a:p>
          <a:p>
            <a:r>
              <a:rPr lang="en-US" dirty="0">
                <a:solidFill>
                  <a:srgbClr val="FF66FF"/>
                </a:solidFill>
              </a:rPr>
              <a:t> </a:t>
            </a:r>
            <a:r>
              <a:rPr lang="en-US" dirty="0" err="1">
                <a:solidFill>
                  <a:srgbClr val="FF66FF"/>
                </a:solidFill>
              </a:rPr>
              <a:t>ABoVE</a:t>
            </a:r>
            <a:r>
              <a:rPr lang="en-US" dirty="0">
                <a:solidFill>
                  <a:srgbClr val="FF66FF"/>
                </a:solidFill>
              </a:rPr>
              <a:t> in situ (</a:t>
            </a:r>
            <a:r>
              <a:rPr lang="en-US" dirty="0" err="1">
                <a:solidFill>
                  <a:srgbClr val="FF66FF"/>
                </a:solidFill>
              </a:rPr>
              <a:t>ArcticCAP</a:t>
            </a:r>
            <a:r>
              <a:rPr lang="en-US" dirty="0">
                <a:solidFill>
                  <a:srgbClr val="FF66FF"/>
                </a:solidFill>
              </a:rPr>
              <a:t>)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OCO2 (V9)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2" t="5380" r="14511" b="6901"/>
          <a:stretch/>
        </p:blipFill>
        <p:spPr>
          <a:xfrm>
            <a:off x="8037095" y="1879240"/>
            <a:ext cx="3798095" cy="38184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301790" y="1479221"/>
            <a:ext cx="3176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FFFF00"/>
                </a:solidFill>
              </a:rPr>
              <a:t>ABoVE</a:t>
            </a:r>
            <a:r>
              <a:rPr lang="en-US" sz="2400" dirty="0">
                <a:solidFill>
                  <a:srgbClr val="FFFF00"/>
                </a:solidFill>
              </a:rPr>
              <a:t> Region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8124" y="5009005"/>
            <a:ext cx="38180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MODIS NDVI </a:t>
            </a:r>
          </a:p>
          <a:p>
            <a:r>
              <a:rPr lang="en-US" dirty="0"/>
              <a:t>MODIS FPAR</a:t>
            </a:r>
          </a:p>
          <a:p>
            <a:r>
              <a:rPr lang="en-US" dirty="0"/>
              <a:t>MODIS GPP</a:t>
            </a:r>
          </a:p>
          <a:p>
            <a:r>
              <a:rPr lang="en-US" dirty="0"/>
              <a:t>MODIS land surface temperature</a:t>
            </a:r>
          </a:p>
          <a:p>
            <a:r>
              <a:rPr lang="en-US" dirty="0"/>
              <a:t>MODIS </a:t>
            </a:r>
            <a:r>
              <a:rPr lang="en-US" dirty="0" err="1"/>
              <a:t>precipitable</a:t>
            </a:r>
            <a:r>
              <a:rPr lang="en-US" dirty="0"/>
              <a:t> water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6145" y="4384299"/>
            <a:ext cx="382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SMAP soil moisture</a:t>
            </a:r>
          </a:p>
          <a:p>
            <a:r>
              <a:rPr lang="en-US" dirty="0">
                <a:solidFill>
                  <a:srgbClr val="FFC000"/>
                </a:solidFill>
              </a:rPr>
              <a:t>TROPOMI SIF</a:t>
            </a:r>
          </a:p>
        </p:txBody>
      </p:sp>
    </p:spTree>
    <p:extLst>
      <p:ext uri="{BB962C8B-B14F-4D97-AF65-F5344CB8AC3E}">
        <p14:creationId xmlns:p14="http://schemas.microsoft.com/office/powerpoint/2010/main" val="202760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915"/>
            <a:ext cx="10515600" cy="821991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Uniqueness of Our Approach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054" y="1219201"/>
            <a:ext cx="11213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66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use multiple modeling approaches, leveraging advantages of both regional and global models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5168" y="2204321"/>
            <a:ext cx="9432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0.1</a:t>
            </a:r>
            <a:r>
              <a:rPr lang="en-US" sz="2400" baseline="30000" dirty="0"/>
              <a:t>o</a:t>
            </a:r>
            <a:r>
              <a:rPr lang="en-US" sz="2400" dirty="0"/>
              <a:t> regional inverse model – </a:t>
            </a:r>
            <a:r>
              <a:rPr lang="en-US" sz="2400" dirty="0" err="1"/>
              <a:t>CarbonTracker-ABoVE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Satellite-data driven Polar-VPRM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CarbonTracker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8" t="45150" r="14259"/>
          <a:stretch/>
        </p:blipFill>
        <p:spPr>
          <a:xfrm>
            <a:off x="6048573" y="2162493"/>
            <a:ext cx="5914742" cy="41731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3516" y="1796063"/>
            <a:ext cx="5133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of North American NEE to ENSO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61739" y="6405447"/>
            <a:ext cx="5857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Hu et al., Science Advances (in press) </a:t>
            </a:r>
          </a:p>
        </p:txBody>
      </p:sp>
    </p:spTree>
    <p:extLst>
      <p:ext uri="{BB962C8B-B14F-4D97-AF65-F5344CB8AC3E}">
        <p14:creationId xmlns:p14="http://schemas.microsoft.com/office/powerpoint/2010/main" val="12930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2999</TotalTime>
  <Words>339</Words>
  <Application>Microsoft Macintosh PowerPoint</Application>
  <PresentationFormat>Widescreen</PresentationFormat>
  <Paragraphs>57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Wingdings</vt:lpstr>
      <vt:lpstr>Office Theme</vt:lpstr>
      <vt:lpstr>Toward disentangling causes for the substantial increase of CO2 seasonal cycle amplitude in the Arctic</vt:lpstr>
      <vt:lpstr>PowerPoint Presentation</vt:lpstr>
      <vt:lpstr>Project Goal and Scientific Objectives</vt:lpstr>
      <vt:lpstr>Uniqueness of Our Approach</vt:lpstr>
      <vt:lpstr>Uniqueness of Our Approach</vt:lpstr>
      <vt:lpstr>Uniqueness of Our Approach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disentangling causes for the substantial increase of CO2 seasonal amplitude in the Arctic</dc:title>
  <dc:creator>Lei Hu</dc:creator>
  <cp:lastModifiedBy>Lei Hu</cp:lastModifiedBy>
  <cp:revision>105</cp:revision>
  <dcterms:created xsi:type="dcterms:W3CDTF">2019-03-28T17:38:10Z</dcterms:created>
  <dcterms:modified xsi:type="dcterms:W3CDTF">2019-05-20T00:08:26Z</dcterms:modified>
</cp:coreProperties>
</file>